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5" r:id="rId5"/>
    <p:sldMasterId id="2147483683" r:id="rId6"/>
  </p:sldMasterIdLst>
  <p:notesMasterIdLst>
    <p:notesMasterId r:id="rId22"/>
  </p:notesMasterIdLst>
  <p:sldIdLst>
    <p:sldId id="5561" r:id="rId7"/>
    <p:sldId id="5552" r:id="rId8"/>
    <p:sldId id="5553" r:id="rId9"/>
    <p:sldId id="5562" r:id="rId10"/>
    <p:sldId id="5563" r:id="rId11"/>
    <p:sldId id="5564" r:id="rId12"/>
    <p:sldId id="5565" r:id="rId13"/>
    <p:sldId id="5570" r:id="rId14"/>
    <p:sldId id="5578" r:id="rId15"/>
    <p:sldId id="5579" r:id="rId16"/>
    <p:sldId id="5573" r:id="rId17"/>
    <p:sldId id="5581" r:id="rId18"/>
    <p:sldId id="5559" r:id="rId19"/>
    <p:sldId id="5582" r:id="rId20"/>
    <p:sldId id="5551" r:id="rId21"/>
  </p:sldIdLst>
  <p:sldSz cx="12192000" cy="6858000"/>
  <p:notesSz cx="6797675" cy="9928225"/>
  <p:defaultTextStyle>
    <a:defPPr marL="0" marR="0" indent="0" algn="l" defTabSz="45716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2858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57167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8575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914332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14291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71498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60008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82866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E9"/>
    <a:srgbClr val="000000"/>
    <a:srgbClr val="CCECFF"/>
    <a:srgbClr val="4545A1"/>
    <a:srgbClr val="EBE358"/>
    <a:srgbClr val="9999FF"/>
    <a:srgbClr val="EFEFFF"/>
    <a:srgbClr val="BF458E"/>
    <a:srgbClr val="F2F2F2"/>
    <a:srgbClr val="FF9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3971" autoAdjust="0"/>
  </p:normalViewPr>
  <p:slideViewPr>
    <p:cSldViewPr snapToGrid="0">
      <p:cViewPr varScale="1">
        <p:scale>
          <a:sx n="55" d="100"/>
          <a:sy n="55" d="100"/>
        </p:scale>
        <p:origin x="79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23050" cy="3725862"/>
          </a:xfrm>
          <a:prstGeom prst="rect">
            <a:avLst/>
          </a:prstGeom>
        </p:spPr>
        <p:txBody>
          <a:bodyPr lIns="91422" tIns="45711" rIns="91422" bIns="45711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8" y="4715907"/>
            <a:ext cx="4984961" cy="4467700"/>
          </a:xfrm>
          <a:prstGeom prst="rect">
            <a:avLst/>
          </a:prstGeom>
        </p:spPr>
        <p:txBody>
          <a:bodyPr lIns="91422" tIns="45711" rIns="91422" bIns="4571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0662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1pPr>
    <a:lvl2pPr indent="114292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2pPr>
    <a:lvl3pPr indent="228584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3pPr>
    <a:lvl4pPr indent="342874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4pPr>
    <a:lvl5pPr indent="457167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5pPr>
    <a:lvl6pPr indent="571458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6pPr>
    <a:lvl7pPr indent="685750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7pPr>
    <a:lvl8pPr indent="800040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8pPr>
    <a:lvl9pPr indent="914332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2" y="5034586"/>
            <a:ext cx="1098550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t>作者和日期</a:t>
            </a:r>
          </a:p>
        </p:txBody>
      </p:sp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3517267"/>
            <a:ext cx="10985503" cy="6975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spc="-116">
                <a:solidFill>
                  <a:srgbClr val="000000"/>
                </a:solidFill>
                <a:latin typeface="+mj-ea"/>
                <a:ea typeface="+mj-ea"/>
              </a:defRPr>
            </a:lvl1pPr>
          </a:lstStyle>
          <a:p>
            <a:r>
              <a:rPr dirty="0" err="1"/>
              <a:t>簡報標題</a:t>
            </a:r>
            <a:endParaRPr dirty="0"/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5" y="4367249"/>
            <a:ext cx="10985500" cy="503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12720">
              <a:lnSpc>
                <a:spcPct val="100000"/>
              </a:lnSpc>
              <a:spcBef>
                <a:spcPts val="0"/>
              </a:spcBef>
              <a:buSzTx/>
              <a:buNone/>
              <a:defRPr sz="2800" b="1">
                <a:solidFill>
                  <a:srgbClr val="000000"/>
                </a:solidFill>
                <a:latin typeface="+mn-ea"/>
                <a:ea typeface="+mn-ea"/>
              </a:defRPr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</a:defRPr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5pPr>
          </a:lstStyle>
          <a:p>
            <a:r>
              <a:rPr dirty="0" err="1"/>
              <a:t>簡報子標題</a:t>
            </a:r>
            <a:endParaRPr dirty="0"/>
          </a:p>
        </p:txBody>
      </p:sp>
      <p:sp>
        <p:nvSpPr>
          <p:cNvPr id="1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281610" y="258526"/>
            <a:ext cx="973481" cy="3060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marL="0" marR="0" indent="0" algn="dist" defTabSz="32510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數位產業署</a:t>
            </a: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1424521" y="74537"/>
            <a:ext cx="3162096" cy="3060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l"/>
            <a:r>
              <a:rPr lang="en-US" altLang="zh-TW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Administration for</a:t>
            </a:r>
            <a:r>
              <a:rPr lang="zh-TW" altLang="en-US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en-US" altLang="zh-TW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Digital Industries, moda</a:t>
            </a:r>
            <a:endParaRPr kumimoji="0" lang="zh-TW" alt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微軟正黑體 Light" panose="020B0304030504040204" pitchFamily="34" charset="-120"/>
              <a:ea typeface="微軟正黑體 Light" panose="020B0304030504040204" pitchFamily="34" charset="-120"/>
              <a:cs typeface="+mn-cs"/>
              <a:sym typeface="Helvetica Neue"/>
            </a:endParaRPr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08" y="1639048"/>
            <a:ext cx="1853784" cy="185378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0531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程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3"/>
            <a:ext cx="10985500" cy="717551"/>
          </a:xfrm>
          <a:prstGeom prst="rect">
            <a:avLst/>
          </a:prstGeom>
        </p:spPr>
        <p:txBody>
          <a:bodyPr/>
          <a:lstStyle/>
          <a:p>
            <a:r>
              <a:t>議程標題</a:t>
            </a:r>
          </a:p>
        </p:txBody>
      </p:sp>
      <p:sp>
        <p:nvSpPr>
          <p:cNvPr id="89" name="議程副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議程副標題</a:t>
            </a:r>
          </a:p>
        </p:txBody>
      </p:sp>
      <p:sp>
        <p:nvSpPr>
          <p:cNvPr id="90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1pPr>
            <a:lvl2pPr marL="0" indent="228584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2pPr>
            <a:lvl3pPr marL="0" indent="457167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3pPr>
            <a:lvl4pPr marL="0" indent="685750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4pPr>
            <a:lvl5pPr marL="0" indent="914332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5pPr>
          </a:lstStyle>
          <a:p>
            <a:r>
              <a:t>議程主題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聲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1" y="2460424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思源黑体 CN Medium" panose="020B0600000000000000" pitchFamily="34" charset="-128"/>
                <a:ea typeface="思源黑体 CN Medium" panose="020B0600000000000000" pitchFamily="34" charset="-128"/>
                <a:cs typeface="思源黑体 CN Medium" panose="020B0600000000000000" pitchFamily="34" charset="-128"/>
                <a:sym typeface="Helvetica Neue Medium"/>
              </a:defRPr>
            </a:lvl1pPr>
            <a:lvl2pPr marL="0" indent="228584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167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75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332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rPr dirty="0" err="1"/>
              <a:t>聲明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9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重要事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584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167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75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332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詳細資訊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4131093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詳細資訊</a:t>
            </a:r>
          </a:p>
        </p:txBody>
      </p:sp>
      <p:sp>
        <p:nvSpPr>
          <p:cNvPr id="10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出處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5013" y="5337730"/>
            <a:ext cx="10100027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出處</a:t>
            </a:r>
          </a:p>
        </p:txBody>
      </p:sp>
      <p:sp>
        <p:nvSpPr>
          <p:cNvPr id="116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4" y="2469931"/>
            <a:ext cx="10438077" cy="1918140"/>
          </a:xfrm>
          <a:prstGeom prst="rect">
            <a:avLst/>
          </a:prstGeom>
        </p:spPr>
        <p:txBody>
          <a:bodyPr/>
          <a:lstStyle>
            <a:lvl1pPr marL="319437" indent="-234933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1pPr>
            <a:lvl2pPr marL="319437" indent="-6351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2pPr>
            <a:lvl3pPr marL="319437" indent="222234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3pPr>
            <a:lvl4pPr marL="319437" indent="450815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4pPr>
            <a:lvl5pPr marL="319437" indent="679402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5pPr>
          </a:lstStyle>
          <a:p>
            <a:r>
              <a:t>「著名的引言」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一碗沙拉搭配炒飯、水煮蛋和筷子"/>
          <p:cNvSpPr>
            <a:spLocks noGrp="1"/>
          </p:cNvSpPr>
          <p:nvPr>
            <p:ph type="pic" idx="21"/>
          </p:nvPr>
        </p:nvSpPr>
        <p:spPr>
          <a:xfrm>
            <a:off x="-666750" y="-2762251"/>
            <a:ext cx="13525500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簡報標題</a:t>
            </a:r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301195533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5231" y="2708920"/>
            <a:ext cx="10972800" cy="1081334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lang="zh-TW" altLang="en-US" sz="4000" b="1" kern="1200" spc="300" dirty="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243246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778487" y="223171"/>
            <a:ext cx="1063502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zh-TW" altLang="en-US" sz="4000" b="1" kern="12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A65038-A574-4952-B3AC-2BFA9D7AED2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>
          <a:xfrm>
            <a:off x="777631" y="1323975"/>
            <a:ext cx="10757877" cy="5175250"/>
          </a:xfrm>
          <a:prstGeom prst="rect">
            <a:avLst/>
          </a:prstGeom>
        </p:spPr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16954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22B076-B8AC-4121-99F4-A9084688F2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989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1105" y="225116"/>
            <a:ext cx="10485883" cy="720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267" spc="0" baseline="0">
                <a:solidFill>
                  <a:srgbClr val="1F333D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024" y="1124744"/>
            <a:ext cx="11501965" cy="5040560"/>
          </a:xfr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  <p:sp>
        <p:nvSpPr>
          <p:cNvPr id="1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730041" y="6442658"/>
            <a:ext cx="290143" cy="287258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361603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sz="1200" dirty="0">
              <a:solidFill>
                <a:prstClr val="black">
                  <a:tint val="75000"/>
                </a:prstClr>
              </a:solidFill>
              <a:latin typeface="Calibri"/>
              <a:ea typeface="標楷體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41891D65-17B4-4C4B-865B-282D95EFB1B0}" type="slidenum">
              <a:rPr lang="zh-TW" altLang="en-US" sz="1200" smtClean="0">
                <a:solidFill>
                  <a:prstClr val="black">
                    <a:tint val="75000"/>
                  </a:prstClr>
                </a:solidFill>
                <a:latin typeface="Calibri"/>
                <a:ea typeface="標楷體"/>
              </a:rPr>
              <a:pPr algn="r">
                <a:defRPr/>
              </a:pPr>
              <a:t>‹#›</a:t>
            </a:fld>
            <a:endParaRPr lang="zh-TW" altLang="en-US" sz="1200" dirty="0">
              <a:solidFill>
                <a:prstClr val="black">
                  <a:tint val="75000"/>
                </a:prstClr>
              </a:solidFill>
              <a:latin typeface="Calibri"/>
              <a:ea typeface="標楷體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37E507-C9DB-4B80-A97B-A053ACD5A1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7762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橫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排文字版面配置區 2"/>
          <p:cNvSpPr>
            <a:spLocks noGrp="1"/>
          </p:cNvSpPr>
          <p:nvPr>
            <p:ph type="body" orient="vert" idx="1"/>
          </p:nvPr>
        </p:nvSpPr>
        <p:spPr bwMode="black">
          <a:xfrm>
            <a:off x="1132988" y="1268760"/>
            <a:ext cx="9926026" cy="4896544"/>
          </a:xfrm>
        </p:spPr>
        <p:txBody>
          <a:bodyPr vert="horz"/>
          <a:lstStyle>
            <a:lvl1pPr>
              <a:defRPr>
                <a:solidFill>
                  <a:srgbClr val="F1AA3F"/>
                </a:solidFill>
              </a:defRPr>
            </a:lvl1pPr>
            <a:lvl2pPr>
              <a:defRPr>
                <a:solidFill>
                  <a:srgbClr val="414B9B"/>
                </a:solidFill>
              </a:defRPr>
            </a:lvl2pPr>
            <a:lvl3pPr>
              <a:defRPr>
                <a:solidFill>
                  <a:srgbClr val="BF458E"/>
                </a:solidFill>
              </a:defRPr>
            </a:lvl3pPr>
            <a:lvl4pPr>
              <a:defRPr>
                <a:solidFill>
                  <a:srgbClr val="F1515A"/>
                </a:solidFill>
              </a:defRPr>
            </a:lvl4pPr>
            <a:lvl5pPr>
              <a:defRPr>
                <a:solidFill>
                  <a:srgbClr val="888888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1132987" y="242208"/>
            <a:ext cx="10014651" cy="547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rgbClr val="3939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59FAFF3-587A-4194-96BD-A8CBD2C62E9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512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B022D372-BC8D-446B-8761-3AA52DA9C0EE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pic>
        <p:nvPicPr>
          <p:cNvPr id="8" name="bg object 16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10238" y="1628800"/>
            <a:ext cx="10234064" cy="4619600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6ACCA640-30B6-4B61-82EF-4FA680204F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3920973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422B076-B8AC-4121-99F4-A9084688F2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8767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91D4B9-DBB2-820C-2603-CDC772FED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A45EAE-D6A3-AFBC-9C77-8B52A3BBF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B7E983-E77C-4ECB-5287-5A1474B6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74BE47-7A60-259C-AA70-2FD469E2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B3BD25-93A0-5AC1-8504-9E1107AF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921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157F08-46B1-85F1-5C4E-0747540B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128EED-9B66-E74F-232A-1DA66990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59757A-1720-2F3D-88B7-A89A8DBF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171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6840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36C6957-864B-A7D8-A23D-19FC2B55BC0B}"/>
              </a:ext>
            </a:extLst>
          </p:cNvPr>
          <p:cNvCxnSpPr>
            <a:cxnSpLocks/>
          </p:cNvCxnSpPr>
          <p:nvPr userDrawn="1"/>
        </p:nvCxnSpPr>
        <p:spPr>
          <a:xfrm>
            <a:off x="341080" y="934183"/>
            <a:ext cx="11514920" cy="0"/>
          </a:xfrm>
          <a:prstGeom prst="line">
            <a:avLst/>
          </a:prstGeom>
          <a:ln>
            <a:solidFill>
              <a:srgbClr val="1F3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2F2C1C75-F93F-249D-2ACD-228482ED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550" y="1219201"/>
            <a:ext cx="11514920" cy="506602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88808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86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2747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684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36C6957-864B-A7D8-A23D-19FC2B55BC0B}"/>
              </a:ext>
            </a:extLst>
          </p:cNvPr>
          <p:cNvCxnSpPr>
            <a:cxnSpLocks/>
          </p:cNvCxnSpPr>
          <p:nvPr userDrawn="1"/>
        </p:nvCxnSpPr>
        <p:spPr>
          <a:xfrm>
            <a:off x="341080" y="863063"/>
            <a:ext cx="11514920" cy="0"/>
          </a:xfrm>
          <a:prstGeom prst="line">
            <a:avLst/>
          </a:prstGeom>
          <a:ln>
            <a:solidFill>
              <a:srgbClr val="1F3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057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D4F-90E4-49C4-963A-02D117D3075B}" type="datetime1">
              <a:rPr lang="zh-TW" altLang="en-US" smtClean="0"/>
              <a:pPr/>
              <a:t>2023/8/4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版面配置區 1">
            <a:extLst>
              <a:ext uri="{FF2B5EF4-FFF2-40B4-BE49-F238E27FC236}">
                <a16:creationId xmlns:a16="http://schemas.microsoft.com/office/drawing/2014/main" id="{958DF291-260D-8BCD-6063-CE517E80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00" y="358986"/>
            <a:ext cx="11160000" cy="803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文字版面配置區 2">
            <a:extLst>
              <a:ext uri="{FF2B5EF4-FFF2-40B4-BE49-F238E27FC236}">
                <a16:creationId xmlns:a16="http://schemas.microsoft.com/office/drawing/2014/main" id="{A0BE4DDB-881E-5F0E-5C75-324AA79F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00" y="1268760"/>
            <a:ext cx="11160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4795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4" name="感謝您的聆聽"/>
          <p:cNvSpPr txBox="1"/>
          <p:nvPr userDrawn="1"/>
        </p:nvSpPr>
        <p:spPr>
          <a:xfrm>
            <a:off x="4454778" y="2073667"/>
            <a:ext cx="3282447" cy="47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defRPr sz="5200" spc="883">
                <a:solidFill>
                  <a:srgbClr val="FFFFFF"/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rPr sz="2600" dirty="0" err="1">
                <a:latin typeface="+mn-ea"/>
                <a:ea typeface="+mn-ea"/>
              </a:rPr>
              <a:t>感謝您的聆聽</a:t>
            </a:r>
            <a:endParaRPr sz="2600" dirty="0">
              <a:latin typeface="+mn-ea"/>
              <a:ea typeface="+mn-ea"/>
            </a:endParaRPr>
          </a:p>
        </p:txBody>
      </p:sp>
      <p:sp>
        <p:nvSpPr>
          <p:cNvPr id="5" name="Thank You"/>
          <p:cNvSpPr txBox="1"/>
          <p:nvPr userDrawn="1"/>
        </p:nvSpPr>
        <p:spPr>
          <a:xfrm>
            <a:off x="4626170" y="2594439"/>
            <a:ext cx="2939661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defTabSz="821531">
              <a:defRPr sz="3600" spc="323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sz="1800" dirty="0">
                <a:latin typeface="+mj-ea"/>
                <a:ea typeface="+mj-ea"/>
              </a:rPr>
              <a:t>Thank You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447" y="3328071"/>
            <a:ext cx="1945107" cy="194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147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酪梨與萊姆"/>
          <p:cNvSpPr>
            <a:spLocks noGrp="1"/>
          </p:cNvSpPr>
          <p:nvPr>
            <p:ph type="pic" idx="21"/>
          </p:nvPr>
        </p:nvSpPr>
        <p:spPr>
          <a:xfrm>
            <a:off x="-577849" y="-647700"/>
            <a:ext cx="13373100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3562351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簡報標題</a:t>
            </a:r>
          </a:p>
        </p:txBody>
      </p:sp>
      <p:sp>
        <p:nvSpPr>
          <p:cNvPr id="23" name="作者和日期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9" y="553073"/>
            <a:ext cx="1098431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作者和日期</a:t>
            </a:r>
          </a:p>
        </p:txBody>
      </p:sp>
      <p:sp>
        <p:nvSpPr>
          <p:cNvPr id="24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1" y="5804955"/>
            <a:ext cx="10985500" cy="558476"/>
          </a:xfrm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替用照片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一碗鮭魚餅、沙拉和鷹嘴豆泥"/>
          <p:cNvSpPr>
            <a:spLocks noGrp="1"/>
          </p:cNvSpPr>
          <p:nvPr>
            <p:ph type="pic" idx="21"/>
          </p:nvPr>
        </p:nvSpPr>
        <p:spPr>
          <a:xfrm>
            <a:off x="5486401" y="-101600"/>
            <a:ext cx="6072419" cy="70675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635000"/>
            <a:ext cx="4889500" cy="2941136"/>
          </a:xfrm>
          <a:prstGeom prst="rect">
            <a:avLst/>
          </a:prstGeom>
        </p:spPr>
        <p:txBody>
          <a:bodyPr anchor="b"/>
          <a:lstStyle/>
          <a:p>
            <a:r>
              <a:rPr dirty="0" err="1"/>
              <a:t>幻燈片標題</a:t>
            </a:r>
            <a:endParaRPr dirty="0"/>
          </a:p>
        </p:txBody>
      </p:sp>
      <p:sp>
        <p:nvSpPr>
          <p:cNvPr id="34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1" y="3530288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rPr dirty="0" err="1"/>
              <a:t>幻燈片子標題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3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69446" y="6488827"/>
            <a:ext cx="246862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幻燈片標題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43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44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4889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61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1" y="2124253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一碗搭配洋香菜奶油、烤榛子和刨絲帕瑪森起司的特寬麵"/>
          <p:cNvSpPr>
            <a:spLocks noGrp="1"/>
          </p:cNvSpPr>
          <p:nvPr>
            <p:ph type="pic" idx="22"/>
          </p:nvPr>
        </p:nvSpPr>
        <p:spPr>
          <a:xfrm>
            <a:off x="6096000" y="-203633"/>
            <a:ext cx="5458437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3"/>
            <a:ext cx="4889500" cy="717551"/>
          </a:xfrm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6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80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8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2"/>
            <a:ext cx="10985500" cy="716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幻燈片標題</a:t>
            </a:r>
            <a:endParaRPr dirty="0"/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2124255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幻燈片項目符號文字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69446" y="6486711"/>
            <a:ext cx="246862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079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  <p:sldLayoutId id="2147483663" r:id="rId15"/>
    <p:sldLayoutId id="2147483674" r:id="rId16"/>
  </p:sldLayoutIdLst>
  <p:transition spd="med"/>
  <p:hf hdr="0" ftr="0" dt="0"/>
  <p:txStyles>
    <p:titleStyle>
      <a:lvl1pPr marL="0" marR="0" indent="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微軟正黑體" panose="020B0604030504040204" pitchFamily="34" charset="-120"/>
          <a:ea typeface="微軟正黑體" panose="020B0604030504040204" pitchFamily="34" charset="-120"/>
          <a:cs typeface="+mn-cs"/>
          <a:sym typeface="Helvetica Neue"/>
        </a:defRPr>
      </a:lvl1pPr>
      <a:lvl2pPr marL="0" marR="0" indent="22858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67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5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32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1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498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08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66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776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微軟正黑體" panose="020B0604030504040204" pitchFamily="34" charset="-120"/>
          <a:ea typeface="微軟正黑體" panose="020B0604030504040204" pitchFamily="34" charset="-120"/>
          <a:cs typeface="+mn-cs"/>
          <a:sym typeface="Helvetica Neue"/>
        </a:defRPr>
      </a:lvl1pPr>
      <a:lvl2pPr marL="609555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2pPr>
      <a:lvl3pPr marL="914332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3pPr>
      <a:lvl4pPr marL="1219110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4pPr>
      <a:lvl5pPr marL="1523887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5pPr>
      <a:lvl6pPr marL="1828664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440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218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2994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58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67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5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32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1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498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08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66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3" descr="未命名-1">
            <a:extLst>
              <a:ext uri="{FF2B5EF4-FFF2-40B4-BE49-F238E27FC236}">
                <a16:creationId xmlns:a16="http://schemas.microsoft.com/office/drawing/2014/main" id="{26BE2EAB-4FD0-4FF3-AC86-C8E2FDE48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8679" y="-101600"/>
            <a:ext cx="2207684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3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">
            <a:extLst>
              <a:ext uri="{FF2B5EF4-FFF2-40B4-BE49-F238E27FC236}">
                <a16:creationId xmlns:a16="http://schemas.microsoft.com/office/drawing/2014/main" id="{CEEE4E67-4E44-1105-B6D8-60ADA9065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000" b="5416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DCFAAF4-6706-CC56-E79F-C79B5E5CC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A48A2C-9C2A-2D13-6FAB-B139C0DCE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FBE928-7EE9-CA3F-6740-342582563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CDEA-4F73-45B4-B7A5-6E98302DC5F7}" type="datetimeFigureOut">
              <a:rPr lang="zh-TW" altLang="en-US" smtClean="0"/>
              <a:t>2023/8/4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757338-508F-9E38-4FAA-61F0BF087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48DFAA-7BD7-8006-9DA1-7EED14137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6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D3DC51D9-478C-74C6-82C6-DCB5FD7C1D68}"/>
              </a:ext>
            </a:extLst>
          </p:cNvPr>
          <p:cNvSpPr/>
          <p:nvPr/>
        </p:nvSpPr>
        <p:spPr>
          <a:xfrm>
            <a:off x="9934" y="5533919"/>
            <a:ext cx="9001000" cy="1324081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18075D18-DCD7-A6CC-DAEB-0668067B455F}"/>
              </a:ext>
            </a:extLst>
          </p:cNvPr>
          <p:cNvSpPr/>
          <p:nvPr/>
        </p:nvSpPr>
        <p:spPr>
          <a:xfrm flipH="1">
            <a:off x="3181066" y="5232799"/>
            <a:ext cx="9001000" cy="1625202"/>
          </a:xfrm>
          <a:prstGeom prst="triangle">
            <a:avLst>
              <a:gd name="adj" fmla="val 0"/>
            </a:avLst>
          </a:prstGeom>
          <a:solidFill>
            <a:srgbClr val="162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5D290E63-0BA1-BBA5-614D-B5EF7E1EEB10}"/>
              </a:ext>
            </a:extLst>
          </p:cNvPr>
          <p:cNvCxnSpPr>
            <a:cxnSpLocks/>
          </p:cNvCxnSpPr>
          <p:nvPr/>
        </p:nvCxnSpPr>
        <p:spPr>
          <a:xfrm>
            <a:off x="3556170" y="1865649"/>
            <a:ext cx="5079660" cy="0"/>
          </a:xfrm>
          <a:prstGeom prst="line">
            <a:avLst/>
          </a:prstGeom>
          <a:ln w="381000" cmpd="sng">
            <a:solidFill>
              <a:srgbClr val="C9DE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167659" y="138053"/>
            <a:ext cx="7856682" cy="1875806"/>
          </a:xfrm>
          <a:prstGeom prst="rect">
            <a:avLst/>
          </a:prstGeom>
          <a:noFill/>
          <a:ln w="2857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數位發展部數位產業署</a:t>
            </a:r>
            <a:b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數位雲服務研發補助計畫</a:t>
            </a:r>
            <a:endParaRPr lang="en-US" altLang="zh-TW" sz="4000" dirty="0">
              <a:solidFill>
                <a:schemeClr val="tx1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68619" y="4407236"/>
            <a:ext cx="5454763" cy="135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ctr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○○○○○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公司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報告人：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姓名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／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職稱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中華民國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年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C7584BC-03E0-7F4E-5E13-C867520F6A1C}"/>
              </a:ext>
            </a:extLst>
          </p:cNvPr>
          <p:cNvSpPr txBox="1"/>
          <p:nvPr/>
        </p:nvSpPr>
        <p:spPr>
          <a:xfrm>
            <a:off x="9048328" y="476672"/>
            <a:ext cx="2534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範例版，僅供參考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endParaRPr kumimoji="0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E6E6E6"/>
              </a:highligh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7E5D360-DEE5-7F62-B164-BB9BA812B9A8}"/>
              </a:ext>
            </a:extLst>
          </p:cNvPr>
          <p:cNvCxnSpPr/>
          <p:nvPr/>
        </p:nvCxnSpPr>
        <p:spPr>
          <a:xfrm>
            <a:off x="4482962" y="1005747"/>
            <a:ext cx="3154069" cy="0"/>
          </a:xfrm>
          <a:prstGeom prst="line">
            <a:avLst/>
          </a:prstGeom>
          <a:ln w="38100" cmpd="sng">
            <a:solidFill>
              <a:srgbClr val="2A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>
            <a:extLst>
              <a:ext uri="{FF2B5EF4-FFF2-40B4-BE49-F238E27FC236}">
                <a16:creationId xmlns:a16="http://schemas.microsoft.com/office/drawing/2014/main" id="{F67D2E1D-71A6-E2C6-6917-4E717398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500" y="2585649"/>
            <a:ext cx="9001000" cy="11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計畫名稱：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OOOOOO</a:t>
            </a:r>
          </a:p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日至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993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496694" y="1298029"/>
            <a:ext cx="2512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l">
              <a:spcBef>
                <a:spcPts val="200"/>
              </a:spcBef>
            </a:pPr>
            <a:r>
              <a:rPr kumimoji="0" lang="en-US" altLang="zh-TW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kumimoji="0" lang="en-US" altLang="zh-TW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kumimoji="0"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資安規劃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8E5243A-D201-0DE9-7859-05F02555C5FF}"/>
              </a:ext>
            </a:extLst>
          </p:cNvPr>
          <p:cNvSpPr/>
          <p:nvPr/>
        </p:nvSpPr>
        <p:spPr>
          <a:xfrm>
            <a:off x="1308392" y="2474893"/>
            <a:ext cx="9792383" cy="954107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建議撰寫方向</a:t>
            </a:r>
            <a:r>
              <a:rPr lang="en-US" altLang="zh-TW" sz="2800" dirty="0"/>
              <a:t>:</a:t>
            </a:r>
          </a:p>
          <a:p>
            <a:pPr algn="l"/>
            <a:r>
              <a:rPr lang="zh-TW" altLang="en-US" sz="2800" dirty="0"/>
              <a:t>雲資安的規劃、資料的加密、備份等機制。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4017939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-121561" y="21669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參、獲利模式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8E5243A-D201-0DE9-7859-05F02555C5FF}"/>
              </a:ext>
            </a:extLst>
          </p:cNvPr>
          <p:cNvSpPr/>
          <p:nvPr/>
        </p:nvSpPr>
        <p:spPr>
          <a:xfrm>
            <a:off x="1308392" y="1699640"/>
            <a:ext cx="9792383" cy="1436291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建議撰寫方向</a:t>
            </a:r>
            <a:r>
              <a:rPr lang="en-US" altLang="zh-TW" sz="2800" dirty="0"/>
              <a:t>:</a:t>
            </a:r>
          </a:p>
          <a:p>
            <a:pPr marL="514350" indent="-514350" algn="l">
              <a:spcBef>
                <a:spcPts val="200"/>
              </a:spcBef>
              <a:buAutoNum type="arabicPeriod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雲服務的計價模式，如：計次、按月、用量等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algn="l">
              <a:spcBef>
                <a:spcPts val="200"/>
              </a:spcBef>
              <a:buAutoNum type="arabicPeriod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潛在客戶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7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812503" y="39367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肆、必要效益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C11A4F-A49E-7DFC-88A6-4B3656A8D68F}"/>
              </a:ext>
            </a:extLst>
          </p:cNvPr>
          <p:cNvSpPr txBox="1"/>
          <p:nvPr/>
        </p:nvSpPr>
        <p:spPr>
          <a:xfrm>
            <a:off x="1258529" y="1631309"/>
            <a:ext cx="6096000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帶動客戶家數</a:t>
            </a:r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提升客戶營收</a:t>
            </a:r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新增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投資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4.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規劃上架雲市集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812503" y="39367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伍、計畫經費需求</a:t>
            </a:r>
          </a:p>
        </p:txBody>
      </p:sp>
    </p:spTree>
    <p:extLst>
      <p:ext uri="{BB962C8B-B14F-4D97-AF65-F5344CB8AC3E}">
        <p14:creationId xmlns:p14="http://schemas.microsoft.com/office/powerpoint/2010/main" val="5388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0" y="261576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</a:p>
        </p:txBody>
      </p:sp>
    </p:spTree>
    <p:extLst>
      <p:ext uri="{BB962C8B-B14F-4D97-AF65-F5344CB8AC3E}">
        <p14:creationId xmlns:p14="http://schemas.microsoft.com/office/powerpoint/2010/main" val="347286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059" y="3069000"/>
            <a:ext cx="10485883" cy="720000"/>
          </a:xfrm>
        </p:spPr>
        <p:txBody>
          <a:bodyPr/>
          <a:lstStyle/>
          <a:p>
            <a:pPr algn="ctr"/>
            <a:r>
              <a:rPr lang="zh-TW" altLang="en-US" sz="7200" dirty="0">
                <a:latin typeface="+mn-ea"/>
                <a:ea typeface="+mn-ea"/>
              </a:rPr>
              <a:t>敬請指教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42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252287" y="1469933"/>
            <a:ext cx="9993085" cy="440201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貳、計畫內容說明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514350">
              <a:spcBef>
                <a:spcPts val="200"/>
              </a:spcBef>
              <a:buFont typeface="+mj-ea"/>
              <a:buAutoNum type="ea1ChtPeriod"/>
            </a:pPr>
            <a:r>
              <a:rPr lang="zh-TW" altLang="en-US" sz="25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產業痛點分析</a:t>
            </a:r>
            <a:endParaRPr lang="en-US" altLang="zh-TW" sz="25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514350">
              <a:spcBef>
                <a:spcPts val="200"/>
              </a:spcBef>
              <a:buFont typeface="+mj-ea"/>
              <a:buAutoNum type="ea1ChtPeriod"/>
            </a:pPr>
            <a:r>
              <a:rPr lang="zh-TW" altLang="en-US" sz="25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解決方案說明</a:t>
            </a:r>
            <a:endParaRPr lang="en-US" altLang="zh-TW" sz="25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514350">
              <a:spcBef>
                <a:spcPts val="200"/>
              </a:spcBef>
              <a:buFont typeface="+mj-ea"/>
              <a:buAutoNum type="ea1ChtPeriod"/>
            </a:pPr>
            <a:r>
              <a:rPr kumimoji="0" lang="zh-TW" altLang="en-US" sz="25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實施方法 </a:t>
            </a:r>
            <a:endParaRPr kumimoji="0" lang="en-US" altLang="zh-TW" sz="25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0">
              <a:spcBef>
                <a:spcPts val="200"/>
              </a:spcBef>
              <a:buNone/>
            </a:pPr>
            <a:r>
              <a:rPr kumimoji="0"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en-US" altLang="zh-TW" sz="2800" b="1" spc="-4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800" b="1" spc="-4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 </a:t>
            </a:r>
            <a:r>
              <a:rPr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0" lang="en-US" altLang="zh-TW" sz="2800" b="1" spc="-4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kumimoji="0"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雲端</a:t>
            </a:r>
            <a:r>
              <a:rPr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kumimoji="0"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0" lang="en-US" altLang="zh-TW" sz="2800" b="1" spc="-4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kumimoji="0"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資安規劃</a:t>
            </a:r>
            <a:endParaRPr lang="en-US" altLang="zh-TW" sz="2800" b="1" spc="-4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參、獲利模式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肆、必要效益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、計畫經費需求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 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廠商自行規劃其他補充項目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813598" y="232519"/>
            <a:ext cx="256480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簡報大綱</a:t>
            </a:r>
          </a:p>
        </p:txBody>
      </p:sp>
      <p:sp>
        <p:nvSpPr>
          <p:cNvPr id="7" name="圖說文字: 向右箭號 24">
            <a:extLst>
              <a:ext uri="{FF2B5EF4-FFF2-40B4-BE49-F238E27FC236}">
                <a16:creationId xmlns:a16="http://schemas.microsoft.com/office/drawing/2014/main" id="{C671A035-4F16-4E8F-974B-50408EBC7FFF}"/>
              </a:ext>
            </a:extLst>
          </p:cNvPr>
          <p:cNvSpPr/>
          <p:nvPr/>
        </p:nvSpPr>
        <p:spPr>
          <a:xfrm>
            <a:off x="-1368066" y="1897802"/>
            <a:ext cx="3390181" cy="2811069"/>
          </a:xfrm>
          <a:prstGeom prst="rightArrowCallou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本頁列舉項目為簡報必備內容，廠商可依需求自行增加，</a:t>
            </a:r>
            <a:endParaRPr lang="en-US" altLang="zh-TW" sz="20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不限制格式，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建議統一字體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505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4659709" y="324852"/>
            <a:ext cx="287258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878D286A-2EC9-200A-1118-F9930EE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98" y="1222606"/>
            <a:ext cx="11263085" cy="7920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chemeClr val="accent1">
                    <a:lumMod val="75000"/>
                  </a:schemeClr>
                </a:solidFill>
              </a:rPr>
              <a:t>一</a:t>
            </a:r>
            <a:r>
              <a:rPr lang="en-US" altLang="zh-TW" sz="32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zh-TW" altLang="en-US" sz="3200" dirty="0">
                <a:solidFill>
                  <a:schemeClr val="accent1">
                    <a:lumMod val="75000"/>
                  </a:schemeClr>
                </a:solidFill>
              </a:rPr>
              <a:t>基本資料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005F6E9-E367-D831-DB45-5697E9068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99" y="2144720"/>
            <a:ext cx="10814928" cy="390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創立日期：  年  月  日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資本總額：新臺幣   仟元 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實收資本額：新臺幣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仟元 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公司實績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曾獲殊榮或認證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5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F8B3078-4FE2-5D43-4C51-FAB214A93FD5}"/>
              </a:ext>
            </a:extLst>
          </p:cNvPr>
          <p:cNvSpPr txBox="1">
            <a:spLocks/>
          </p:cNvSpPr>
          <p:nvPr/>
        </p:nvSpPr>
        <p:spPr>
          <a:xfrm>
            <a:off x="390014" y="1073775"/>
            <a:ext cx="6256592" cy="63894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spcBef>
                <a:spcPct val="0"/>
              </a:spcBef>
            </a:pP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二</a:t>
            </a:r>
            <a:r>
              <a:rPr lang="en-US" altLang="zh-TW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. 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主要營業項目及歷年營運狀況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D318E7-F4CC-D444-0A6D-356E7948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97" y="1822032"/>
            <a:ext cx="11596915" cy="14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1279525" indent="-457200" algn="l">
              <a:lnSpc>
                <a:spcPts val="32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營業項目：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1279525" indent="-457200" algn="l">
              <a:lnSpc>
                <a:spcPts val="32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主要客戶：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C467E23-E076-8E41-1A23-C1D81B1C316A}"/>
              </a:ext>
            </a:extLst>
          </p:cNvPr>
          <p:cNvSpPr txBox="1"/>
          <p:nvPr/>
        </p:nvSpPr>
        <p:spPr>
          <a:xfrm>
            <a:off x="4659709" y="324852"/>
            <a:ext cx="287258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306780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595A4C-4988-8989-B5A5-3805BF305E3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644F55C-16B7-58CD-1CB8-CC9869F52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2927" y="1107322"/>
            <a:ext cx="2603676" cy="52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1279525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營業額：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graphicFrame>
        <p:nvGraphicFramePr>
          <p:cNvPr id="6" name="Group 25">
            <a:extLst>
              <a:ext uri="{FF2B5EF4-FFF2-40B4-BE49-F238E27FC236}">
                <a16:creationId xmlns:a16="http://schemas.microsoft.com/office/drawing/2014/main" id="{F82BDFFE-BAD4-9F41-6DFA-A8B434B71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18093"/>
              </p:ext>
            </p:extLst>
          </p:nvPr>
        </p:nvGraphicFramePr>
        <p:xfrm>
          <a:off x="625648" y="1914535"/>
          <a:ext cx="10968789" cy="4222254"/>
        </p:xfrm>
        <a:graphic>
          <a:graphicData uri="http://schemas.openxmlformats.org/drawingml/2006/table">
            <a:tbl>
              <a:tblPr/>
              <a:tblGrid>
                <a:gridCol w="221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6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產品項目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營業額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111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110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109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018820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232203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239025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ahoma" pitchFamily="34" charset="0"/>
                        </a:rPr>
                        <a:t>合計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D9E7F462-5292-03AA-3B1D-9E42CE57D91F}"/>
              </a:ext>
            </a:extLst>
          </p:cNvPr>
          <p:cNvSpPr txBox="1"/>
          <p:nvPr/>
        </p:nvSpPr>
        <p:spPr>
          <a:xfrm>
            <a:off x="9255335" y="140769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金額單位：仟元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8BCA93E-31BD-6CA7-64F6-9C1080FF33DF}"/>
              </a:ext>
            </a:extLst>
          </p:cNvPr>
          <p:cNvSpPr txBox="1"/>
          <p:nvPr/>
        </p:nvSpPr>
        <p:spPr>
          <a:xfrm>
            <a:off x="4659709" y="324852"/>
            <a:ext cx="287258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15383310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5307C0-3C67-8AFF-D86E-0F51CA56C8CD}"/>
              </a:ext>
            </a:extLst>
          </p:cNvPr>
          <p:cNvSpPr/>
          <p:nvPr/>
        </p:nvSpPr>
        <p:spPr>
          <a:xfrm>
            <a:off x="604850" y="1247148"/>
            <a:ext cx="2858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l">
              <a:spcBef>
                <a:spcPts val="200"/>
              </a:spcBef>
              <a:buFont typeface="+mj-ea"/>
              <a:buAutoNum type="ea1ChtPeriod"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產業痛點分析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1CC2436-674F-A533-B74C-646007C7D471}"/>
              </a:ext>
            </a:extLst>
          </p:cNvPr>
          <p:cNvSpPr/>
          <p:nvPr/>
        </p:nvSpPr>
        <p:spPr>
          <a:xfrm>
            <a:off x="1416547" y="2194947"/>
            <a:ext cx="9792383" cy="1384995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撰寫方向建議</a:t>
            </a:r>
            <a:r>
              <a:rPr lang="en-US" altLang="zh-TW" sz="2800" dirty="0"/>
              <a:t>:</a:t>
            </a:r>
          </a:p>
          <a:p>
            <a:pPr marL="228600" indent="-228600" algn="l">
              <a:buFont typeface="+mj-lt"/>
              <a:buAutoNum type="arabicPeriod"/>
            </a:pPr>
            <a:r>
              <a:rPr lang="zh-TW" altLang="en-US" sz="2800" dirty="0"/>
              <a:t>可透過國內</a:t>
            </a:r>
            <a:r>
              <a:rPr lang="en-US" altLang="zh-TW" sz="2800" dirty="0"/>
              <a:t>/</a:t>
            </a:r>
            <a:r>
              <a:rPr lang="zh-TW" altLang="en-US" sz="2800" dirty="0"/>
              <a:t>外的量化調研作為研發的佐證基礎。</a:t>
            </a:r>
          </a:p>
          <a:p>
            <a:pPr marL="228600" indent="-228600" algn="l">
              <a:buFont typeface="+mj-lt"/>
              <a:buAutoNum type="arabicPeriod"/>
            </a:pPr>
            <a:r>
              <a:rPr lang="zh-TW" altLang="en-US" sz="2800" dirty="0"/>
              <a:t>若有過去實績可透過訪談方式產出產業痛點說明。</a:t>
            </a:r>
          </a:p>
        </p:txBody>
      </p:sp>
    </p:spTree>
    <p:extLst>
      <p:ext uri="{BB962C8B-B14F-4D97-AF65-F5344CB8AC3E}">
        <p14:creationId xmlns:p14="http://schemas.microsoft.com/office/powerpoint/2010/main" val="36884825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5307C0-3C67-8AFF-D86E-0F51CA56C8CD}"/>
              </a:ext>
            </a:extLst>
          </p:cNvPr>
          <p:cNvSpPr/>
          <p:nvPr/>
        </p:nvSpPr>
        <p:spPr>
          <a:xfrm>
            <a:off x="604850" y="1247148"/>
            <a:ext cx="2879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解決方案說明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1377218" y="1978770"/>
            <a:ext cx="9792383" cy="954107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撰寫方向建議</a:t>
            </a:r>
            <a:r>
              <a:rPr lang="en-US" altLang="zh-TW" sz="2800" dirty="0"/>
              <a:t>:   </a:t>
            </a:r>
            <a:r>
              <a:rPr lang="zh-TW" altLang="en-US" sz="2800" dirty="0"/>
              <a:t>請</a:t>
            </a:r>
            <a:r>
              <a:rPr lang="zh-TW" altLang="en-US" sz="2800" dirty="0"/>
              <a:t>描述產品服務的核心</a:t>
            </a:r>
            <a:r>
              <a:rPr lang="zh-TW" altLang="en-US" sz="2800" dirty="0" smtClean="0"/>
              <a:t>定位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差異</a:t>
            </a:r>
            <a:r>
              <a:rPr lang="zh-TW" altLang="en-US" sz="2800" dirty="0" smtClean="0"/>
              <a:t>化的競爭</a:t>
            </a:r>
            <a:r>
              <a:rPr lang="zh-TW" altLang="en-US" sz="2800" dirty="0"/>
              <a:t>優勢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，以及解決</a:t>
            </a:r>
            <a:r>
              <a:rPr lang="zh-TW" altLang="en-US" sz="2800" dirty="0"/>
              <a:t>痛點</a:t>
            </a:r>
            <a:r>
              <a:rPr lang="zh-TW" altLang="en-US" sz="2800" dirty="0" smtClean="0"/>
              <a:t>方式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150503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717072" y="1298030"/>
            <a:ext cx="2528256" cy="97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實施方法：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l">
              <a:spcBef>
                <a:spcPts val="200"/>
              </a:spcBef>
            </a:pP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  <a:endParaRPr lang="en-US" altLang="zh-TW" sz="2800" b="1" spc="-4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90764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496694" y="1298029"/>
            <a:ext cx="2512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l">
              <a:spcBef>
                <a:spcPts val="200"/>
              </a:spcBef>
            </a:pPr>
            <a:r>
              <a:rPr lang="en-US" altLang="zh-TW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kumimoji="0"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</a:t>
            </a:r>
            <a:r>
              <a:rPr lang="zh-TW" altLang="en-US" sz="2800" b="1" spc="-4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endParaRPr lang="en-US" altLang="zh-TW" sz="2800" b="1" spc="-4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3B93C4D-059F-44FF-F19B-F0F5933A1420}"/>
              </a:ext>
            </a:extLst>
          </p:cNvPr>
          <p:cNvSpPr/>
          <p:nvPr/>
        </p:nvSpPr>
        <p:spPr>
          <a:xfrm>
            <a:off x="1307963" y="2474893"/>
            <a:ext cx="9792383" cy="1384995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建議撰寫方向</a:t>
            </a:r>
            <a:r>
              <a:rPr lang="en-US" altLang="zh-TW" sz="2800" dirty="0"/>
              <a:t>:</a:t>
            </a:r>
          </a:p>
          <a:p>
            <a:pPr algn="l"/>
            <a:r>
              <a:rPr lang="zh-TW" altLang="en-US" sz="2800" dirty="0"/>
              <a:t>規劃開發的雲服務模組、公有雲的架構、服務品質</a:t>
            </a:r>
            <a:r>
              <a:rPr lang="en-US" altLang="zh-TW" sz="2800" dirty="0"/>
              <a:t>(</a:t>
            </a:r>
            <a:r>
              <a:rPr lang="zh-TW" altLang="zh-TW" sz="2800" dirty="0"/>
              <a:t>說明雲服務的服務水準協定目標與具體衡量方式</a:t>
            </a:r>
            <a:r>
              <a:rPr lang="en-US" altLang="zh-TW" sz="2800" dirty="0"/>
              <a:t>)</a:t>
            </a:r>
            <a:r>
              <a:rPr lang="zh-TW" altLang="en-US" sz="2800" dirty="0"/>
              <a:t>等。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7157219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自訂 54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284356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自訂 2">
      <a:majorFont>
        <a:latin typeface="微軟正黑體"/>
        <a:ea typeface="微軟正黑體"/>
        <a:cs typeface="Helvetica Neue"/>
      </a:majorFont>
      <a:minorFont>
        <a:latin typeface="微軟正黑體 Light"/>
        <a:ea typeface="微軟正黑體 Light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7C6EA">
            <a:lumMod val="75000"/>
          </a:srgbClr>
        </a:solidFill>
        <a:ln>
          <a:noFill/>
        </a:ln>
      </a:spPr>
      <a:bodyPr spcFirstLastPara="1" wrap="square" lIns="99044" tIns="99044" rIns="99044" bIns="99044" anchor="ctr" anchorCtr="0">
        <a:noAutofit/>
      </a:bodyPr>
      <a:lstStyle>
        <a:defPPr marL="0" marR="0" indent="0" defTabSz="99057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1517" b="0" i="0" u="none" strike="noStrike" kern="0" cap="none" spc="0" normalizeH="0" baseline="0" noProof="0">
            <a:ln>
              <a:noFill/>
            </a:ln>
            <a:solidFill>
              <a:srgbClr val="A8E7FF">
                <a:lumMod val="25000"/>
              </a:srgbClr>
            </a:solidFill>
            <a:effectLst/>
            <a:uLnTx/>
            <a:uFillTx/>
            <a:latin typeface="Arial"/>
            <a:cs typeface="Arial"/>
            <a:sym typeface="Arial"/>
          </a:defRPr>
        </a:defPPr>
      </a:lst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0120專案進度管理規劃_彙整版_1" id="{A58E553C-F2C0-4BCB-B39E-81F910E3B8F6}" vid="{7598AE08-5954-45E1-AF9C-A9C7CABB29C5}"/>
    </a:ext>
  </a:extLst>
</a:theme>
</file>

<file path=ppt/theme/theme3.xml><?xml version="1.0" encoding="utf-8"?>
<a:theme xmlns:a="http://schemas.openxmlformats.org/drawingml/2006/main" name="1_Office 佈景主題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67B9"/>
      </a:accent1>
      <a:accent2>
        <a:srgbClr val="01416D"/>
      </a:accent2>
      <a:accent3>
        <a:srgbClr val="86C996"/>
      </a:accent3>
      <a:accent4>
        <a:srgbClr val="7DC14A"/>
      </a:accent4>
      <a:accent5>
        <a:srgbClr val="DB9E44"/>
      </a:accent5>
      <a:accent6>
        <a:srgbClr val="FBAB11"/>
      </a:accent6>
      <a:hlink>
        <a:srgbClr val="4472C4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ef1456-91fd-4ab5-8560-68645313820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EE1BF922ECA458A2D22D02CD6E125" ma:contentTypeVersion="14" ma:contentTypeDescription="Create a new document." ma:contentTypeScope="" ma:versionID="818ae3d7fb97e2eed3c77bfd897c50fc">
  <xsd:schema xmlns:xsd="http://www.w3.org/2001/XMLSchema" xmlns:xs="http://www.w3.org/2001/XMLSchema" xmlns:p="http://schemas.microsoft.com/office/2006/metadata/properties" xmlns:ns3="19ef1456-91fd-4ab5-8560-686453138204" xmlns:ns4="cefc4398-dd61-4640-ada3-24f68955a541" targetNamespace="http://schemas.microsoft.com/office/2006/metadata/properties" ma:root="true" ma:fieldsID="971a1c4088094b62a10b3e845e64c469" ns3:_="" ns4:_="">
    <xsd:import namespace="19ef1456-91fd-4ab5-8560-686453138204"/>
    <xsd:import namespace="cefc4398-dd61-4640-ada3-24f68955a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f1456-91fd-4ab5-8560-686453138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c4398-dd61-4640-ada3-24f68955a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E9508-1442-4516-956B-54EC6FE84A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4FCD44-2646-411C-AB99-9292D6932EAF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cefc4398-dd61-4640-ada3-24f68955a541"/>
    <ds:schemaRef ds:uri="19ef1456-91fd-4ab5-8560-686453138204"/>
  </ds:schemaRefs>
</ds:datastoreItem>
</file>

<file path=customXml/itemProps3.xml><?xml version="1.0" encoding="utf-8"?>
<ds:datastoreItem xmlns:ds="http://schemas.openxmlformats.org/officeDocument/2006/customXml" ds:itemID="{43683124-8358-4FA2-9CB1-D84B48381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ef1456-91fd-4ab5-8560-686453138204"/>
    <ds:schemaRef ds:uri="cefc4398-dd61-4640-ada3-24f68955a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30159</TotalTime>
  <Words>463</Words>
  <Application>Microsoft Office PowerPoint</Application>
  <PresentationFormat>寬螢幕</PresentationFormat>
  <Paragraphs>85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15</vt:i4>
      </vt:variant>
    </vt:vector>
  </HeadingPairs>
  <TitlesOfParts>
    <vt:vector size="33" baseType="lpstr">
      <vt:lpstr>Helvetica Neue</vt:lpstr>
      <vt:lpstr>Helvetica Neue Medium</vt:lpstr>
      <vt:lpstr>Microsoft YaHei</vt:lpstr>
      <vt:lpstr>Microsoft YaHei UI</vt:lpstr>
      <vt:lpstr>PingFang TC Regular</vt:lpstr>
      <vt:lpstr>Poppins Regular</vt:lpstr>
      <vt:lpstr>思源黑体 CN Medium</vt:lpstr>
      <vt:lpstr>微軟正黑體</vt:lpstr>
      <vt:lpstr>微軟正黑體 Light</vt:lpstr>
      <vt:lpstr>新細明體</vt:lpstr>
      <vt:lpstr>標楷體</vt:lpstr>
      <vt:lpstr>Arial</vt:lpstr>
      <vt:lpstr>Calibri</vt:lpstr>
      <vt:lpstr>Tahoma</vt:lpstr>
      <vt:lpstr>Times New Roman</vt:lpstr>
      <vt:lpstr>21_BasicWhite</vt:lpstr>
      <vt:lpstr>DT</vt:lpstr>
      <vt:lpstr>1_Office 佈景主題</vt:lpstr>
      <vt:lpstr>數位發展部數位產業署 數位雲服務研發補助計畫</vt:lpstr>
      <vt:lpstr>PowerPoint 簡報</vt:lpstr>
      <vt:lpstr>一. 基本資料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杜宜璉 Natasha Tu</dc:creator>
  <cp:lastModifiedBy>賴昌彥 Cudy Lai</cp:lastModifiedBy>
  <cp:revision>799</cp:revision>
  <cp:lastPrinted>2022-12-16T08:48:45Z</cp:lastPrinted>
  <dcterms:modified xsi:type="dcterms:W3CDTF">2023-08-04T08:05:15Z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0x010100C6BEE1BF922ECA458A2D22D02CD6E125</vt:lpwstr>
  </property>
</Properties>
</file>